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2"/>
  </p:notesMasterIdLst>
  <p:sldIdLst>
    <p:sldId id="256" r:id="rId2"/>
    <p:sldId id="278" r:id="rId3"/>
    <p:sldId id="273" r:id="rId4"/>
    <p:sldId id="272" r:id="rId5"/>
    <p:sldId id="257" r:id="rId6"/>
    <p:sldId id="260" r:id="rId7"/>
    <p:sldId id="258" r:id="rId8"/>
    <p:sldId id="261" r:id="rId9"/>
    <p:sldId id="262" r:id="rId10"/>
    <p:sldId id="259" r:id="rId11"/>
    <p:sldId id="264" r:id="rId12"/>
    <p:sldId id="266" r:id="rId13"/>
    <p:sldId id="267" r:id="rId14"/>
    <p:sldId id="277" r:id="rId15"/>
    <p:sldId id="274" r:id="rId16"/>
    <p:sldId id="269" r:id="rId17"/>
    <p:sldId id="268" r:id="rId18"/>
    <p:sldId id="270" r:id="rId19"/>
    <p:sldId id="275" r:id="rId20"/>
    <p:sldId id="271" r:id="rId2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0B2"/>
    <a:srgbClr val="FCE7AA"/>
    <a:srgbClr val="8B96A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9FFC2-E56E-4357-B591-389CB49B5C56}" type="datetimeFigureOut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97377-ABF5-401B-9CFD-4816397185E5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BE1CFED-840D-4D7E-B243-FF3260D24423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Téglalap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Téglalap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églalap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Téglalap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0DAD-0524-48F0-8CF1-21D30305315D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BB9E-0F03-45A9-A37D-80B6F4F94A09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Háromszög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8939-2767-442D-999E-9063298CC8C7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4DF90369-0FE8-48FF-B53A-DE94FA23986C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CC2C-7EBB-4E92-895C-8253776F32A9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CCD9-9E28-4E0B-B98F-321962497E78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2F183-7C8E-4E43-85E5-39FC68DACE9C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6" name="Háromszög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F9B8-2135-4DB0-9F04-527349B186F9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5" name="Egyenes összekötő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Háromszög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1B74C-7D38-499C-B5D1-3B22976D009B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Háromszög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artalom helye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718B-E4E1-458E-88A2-2D9206EA8212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Háromszög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AF7DE19-798A-4B79-A4C1-34047D03188F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D16F5B-0A55-417D-BCC2-47431BA5038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8" name="Egyenes összekötő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Egyenes összekötő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Háromszög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Petrophysical</a:t>
            </a:r>
            <a:r>
              <a:rPr lang="hu-HU" dirty="0" smtClean="0"/>
              <a:t> </a:t>
            </a:r>
            <a:r>
              <a:rPr lang="hu-HU" dirty="0" err="1" smtClean="0"/>
              <a:t>inversion</a:t>
            </a:r>
            <a:r>
              <a:rPr lang="hu-HU" dirty="0" smtClean="0"/>
              <a:t> of </a:t>
            </a:r>
            <a:r>
              <a:rPr lang="hu-HU" dirty="0" err="1" smtClean="0"/>
              <a:t>well</a:t>
            </a:r>
            <a:r>
              <a:rPr lang="hu-HU" dirty="0" smtClean="0"/>
              <a:t> log </a:t>
            </a:r>
            <a:r>
              <a:rPr lang="hu-HU" dirty="0" err="1" smtClean="0"/>
              <a:t>data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apriori </a:t>
            </a:r>
            <a:r>
              <a:rPr lang="hu-HU" dirty="0" err="1" smtClean="0"/>
              <a:t>information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Márk Somogyvári	Eötvös Loránd University 2013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Apriori </a:t>
            </a:r>
            <a:r>
              <a:rPr lang="hu-HU" dirty="0" err="1" smtClean="0"/>
              <a:t>data</a:t>
            </a:r>
            <a:r>
              <a:rPr lang="hu-HU" dirty="0" smtClean="0"/>
              <a:t> </a:t>
            </a:r>
            <a:r>
              <a:rPr lang="hu-HU" dirty="0" err="1" smtClean="0"/>
              <a:t>could</a:t>
            </a:r>
            <a:r>
              <a:rPr lang="hu-HU" dirty="0" smtClean="0"/>
              <a:t> be: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err="1" smtClean="0"/>
              <a:t>Core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– (</a:t>
            </a:r>
            <a:r>
              <a:rPr lang="hu-HU" dirty="0" err="1" smtClean="0"/>
              <a:t>porosity</a:t>
            </a:r>
            <a:r>
              <a:rPr lang="hu-HU" dirty="0" smtClean="0"/>
              <a:t>, </a:t>
            </a:r>
            <a:r>
              <a:rPr lang="hu-HU" dirty="0" err="1" smtClean="0"/>
              <a:t>lithology</a:t>
            </a:r>
            <a:r>
              <a:rPr lang="hu-HU" dirty="0" smtClean="0"/>
              <a:t>, </a:t>
            </a:r>
            <a:r>
              <a:rPr lang="hu-HU" dirty="0" err="1" smtClean="0"/>
              <a:t>permeability</a:t>
            </a:r>
            <a:r>
              <a:rPr lang="hu-HU" dirty="0" smtClean="0"/>
              <a:t>)</a:t>
            </a:r>
          </a:p>
          <a:p>
            <a:r>
              <a:rPr lang="hu-HU" dirty="0" smtClean="0"/>
              <a:t>MUDLOG </a:t>
            </a:r>
            <a:r>
              <a:rPr lang="hu-HU" dirty="0" err="1" smtClean="0"/>
              <a:t>data</a:t>
            </a:r>
            <a:endParaRPr lang="hu-HU" dirty="0" smtClean="0"/>
          </a:p>
          <a:p>
            <a:r>
              <a:rPr lang="hu-HU" dirty="0" err="1" smtClean="0"/>
              <a:t>Tests</a:t>
            </a:r>
            <a:endParaRPr lang="hu-HU" dirty="0" smtClean="0"/>
          </a:p>
          <a:p>
            <a:r>
              <a:rPr lang="hu-HU" dirty="0" smtClean="0"/>
              <a:t>Data of </a:t>
            </a:r>
            <a:r>
              <a:rPr lang="hu-HU" dirty="0" err="1" smtClean="0"/>
              <a:t>nearby</a:t>
            </a:r>
            <a:r>
              <a:rPr lang="hu-HU" dirty="0" smtClean="0"/>
              <a:t> </a:t>
            </a:r>
            <a:r>
              <a:rPr lang="hu-HU" dirty="0" err="1" smtClean="0"/>
              <a:t>wells</a:t>
            </a:r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r>
              <a:rPr lang="hu-HU" dirty="0" err="1" smtClean="0"/>
              <a:t>Measurement</a:t>
            </a:r>
            <a:r>
              <a:rPr lang="hu-HU" dirty="0" smtClean="0"/>
              <a:t> </a:t>
            </a:r>
            <a:r>
              <a:rPr lang="hu-HU" dirty="0" err="1" smtClean="0"/>
              <a:t>deviations</a:t>
            </a:r>
            <a:r>
              <a:rPr lang="hu-HU" dirty="0" smtClean="0"/>
              <a:t>?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10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Core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distinct</a:t>
            </a:r>
            <a:r>
              <a:rPr lang="hu-HU" dirty="0" smtClean="0"/>
              <a:t> </a:t>
            </a:r>
            <a:r>
              <a:rPr lang="hu-HU" dirty="0" err="1" smtClean="0"/>
              <a:t>depth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> - &gt; </a:t>
            </a:r>
            <a:r>
              <a:rPr lang="hu-HU" dirty="0" err="1" smtClean="0"/>
              <a:t>intervals</a:t>
            </a:r>
            <a:endParaRPr lang="hu-HU" dirty="0" smtClean="0"/>
          </a:p>
          <a:p>
            <a:pPr lvl="1"/>
            <a:r>
              <a:rPr lang="hu-HU" dirty="0" err="1" smtClean="0"/>
              <a:t>Calculate</a:t>
            </a:r>
            <a:r>
              <a:rPr lang="hu-HU" dirty="0" smtClean="0"/>
              <a:t> </a:t>
            </a:r>
            <a:r>
              <a:rPr lang="hu-HU" dirty="0" err="1" smtClean="0"/>
              <a:t>autocorrelation</a:t>
            </a:r>
            <a:r>
              <a:rPr lang="hu-HU" dirty="0" smtClean="0"/>
              <a:t> of </a:t>
            </a:r>
            <a:r>
              <a:rPr lang="hu-HU" dirty="0" err="1" smtClean="0"/>
              <a:t>parameters</a:t>
            </a:r>
            <a:endParaRPr lang="hu-HU" dirty="0" smtClean="0"/>
          </a:p>
          <a:p>
            <a:pPr lvl="1"/>
            <a:r>
              <a:rPr lang="hu-HU" dirty="0" err="1" smtClean="0"/>
              <a:t>Depth</a:t>
            </a:r>
            <a:r>
              <a:rPr lang="hu-HU" dirty="0" smtClean="0"/>
              <a:t> </a:t>
            </a:r>
            <a:r>
              <a:rPr lang="hu-HU" dirty="0" err="1" smtClean="0"/>
              <a:t>density</a:t>
            </a:r>
            <a:r>
              <a:rPr lang="hu-HU" dirty="0" smtClean="0"/>
              <a:t> </a:t>
            </a:r>
            <a:r>
              <a:rPr lang="hu-HU" dirty="0" err="1" smtClean="0"/>
              <a:t>function</a:t>
            </a:r>
            <a:r>
              <a:rPr lang="hu-HU" dirty="0" smtClean="0"/>
              <a:t> – </a:t>
            </a:r>
            <a:r>
              <a:rPr lang="hu-HU" dirty="0" err="1" smtClean="0"/>
              <a:t>expanding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a </a:t>
            </a:r>
            <a:r>
              <a:rPr lang="hu-HU" dirty="0" err="1" smtClean="0"/>
              <a:t>depth</a:t>
            </a:r>
            <a:r>
              <a:rPr lang="hu-HU" dirty="0" smtClean="0"/>
              <a:t> </a:t>
            </a:r>
            <a:r>
              <a:rPr lang="hu-HU" dirty="0" err="1" smtClean="0"/>
              <a:t>interval</a:t>
            </a:r>
            <a:endParaRPr lang="hu-HU" dirty="0"/>
          </a:p>
        </p:txBody>
      </p:sp>
      <p:pic>
        <p:nvPicPr>
          <p:cNvPr id="4" name="Kép 3" descr="valsége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677" y="2786058"/>
            <a:ext cx="4389323" cy="3286124"/>
          </a:xfrm>
          <a:prstGeom prst="rect">
            <a:avLst/>
          </a:prstGeom>
        </p:spPr>
      </p:pic>
      <p:pic>
        <p:nvPicPr>
          <p:cNvPr id="5" name="Kép 4" descr="szoras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2786058"/>
            <a:ext cx="4500562" cy="3369404"/>
          </a:xfrm>
          <a:prstGeom prst="rect">
            <a:avLst/>
          </a:prstGeom>
        </p:spPr>
      </p:pic>
      <p:pic>
        <p:nvPicPr>
          <p:cNvPr id="6" name="Kép 5" descr="mélységeloszlá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71810"/>
            <a:ext cx="4281028" cy="3088495"/>
          </a:xfrm>
          <a:prstGeom prst="rect">
            <a:avLst/>
          </a:prstGeom>
        </p:spPr>
      </p:pic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Mud_Log_cDExp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146" y="857232"/>
            <a:ext cx="2992854" cy="5357826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MUDLOG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err="1" smtClean="0"/>
              <a:t>Information</a:t>
            </a:r>
            <a:r>
              <a:rPr lang="hu-HU" dirty="0" smtClean="0"/>
              <a:t> </a:t>
            </a:r>
            <a:r>
              <a:rPr lang="hu-HU" dirty="0" err="1" smtClean="0"/>
              <a:t>about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lithology</a:t>
            </a:r>
            <a:endParaRPr lang="hu-HU" dirty="0" smtClean="0"/>
          </a:p>
          <a:p>
            <a:r>
              <a:rPr lang="hu-HU" dirty="0" err="1" smtClean="0"/>
              <a:t>depth</a:t>
            </a:r>
            <a:r>
              <a:rPr lang="hu-HU" dirty="0" smtClean="0"/>
              <a:t> </a:t>
            </a:r>
            <a:r>
              <a:rPr lang="hu-HU" dirty="0" err="1" smtClean="0"/>
              <a:t>resolution</a:t>
            </a:r>
            <a:r>
              <a:rPr lang="hu-HU" dirty="0" smtClean="0"/>
              <a:t> and </a:t>
            </a:r>
            <a:r>
              <a:rPr lang="hu-HU" dirty="0" err="1" smtClean="0"/>
              <a:t>accuracy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Fluid </a:t>
            </a:r>
            <a:r>
              <a:rPr lang="hu-HU" dirty="0" err="1" smtClean="0"/>
              <a:t>indications</a:t>
            </a:r>
            <a:endParaRPr lang="hu-HU" dirty="0" smtClean="0"/>
          </a:p>
        </p:txBody>
      </p:sp>
      <p:sp>
        <p:nvSpPr>
          <p:cNvPr id="5" name="Szövegdoboz 4"/>
          <p:cNvSpPr txBox="1"/>
          <p:nvPr/>
        </p:nvSpPr>
        <p:spPr>
          <a:xfrm>
            <a:off x="6286512" y="6286520"/>
            <a:ext cx="2094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err="1" smtClean="0"/>
              <a:t>Wikipedia.org</a:t>
            </a:r>
            <a:r>
              <a:rPr lang="hu-HU" sz="1400" dirty="0" smtClean="0"/>
              <a:t>, </a:t>
            </a:r>
            <a:r>
              <a:rPr lang="hu-HU" sz="1400" dirty="0" err="1" smtClean="0"/>
              <a:t>Mudgineer</a:t>
            </a:r>
            <a:endParaRPr lang="hu-HU" sz="140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Test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err="1" smtClean="0"/>
              <a:t>Estimating</a:t>
            </a:r>
            <a:r>
              <a:rPr lang="hu-HU" dirty="0" smtClean="0"/>
              <a:t> </a:t>
            </a:r>
            <a:r>
              <a:rPr lang="hu-HU" dirty="0" err="1" smtClean="0"/>
              <a:t>water</a:t>
            </a:r>
            <a:r>
              <a:rPr lang="hu-HU" dirty="0" smtClean="0"/>
              <a:t> </a:t>
            </a:r>
            <a:r>
              <a:rPr lang="hu-HU" dirty="0" err="1" smtClean="0"/>
              <a:t>saturation</a:t>
            </a:r>
            <a:endParaRPr lang="hu-HU" dirty="0" smtClean="0"/>
          </a:p>
          <a:p>
            <a:r>
              <a:rPr lang="hu-HU" dirty="0" err="1" smtClean="0"/>
              <a:t>Distinct</a:t>
            </a:r>
            <a:r>
              <a:rPr lang="hu-HU" dirty="0" smtClean="0"/>
              <a:t> </a:t>
            </a:r>
            <a:r>
              <a:rPr lang="hu-HU" dirty="0" err="1" smtClean="0"/>
              <a:t>intervals</a:t>
            </a:r>
            <a:endParaRPr lang="hu-HU" dirty="0" smtClean="0"/>
          </a:p>
          <a:p>
            <a:r>
              <a:rPr lang="hu-HU" dirty="0" err="1" smtClean="0"/>
              <a:t>Stabilizing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results</a:t>
            </a:r>
            <a:r>
              <a:rPr lang="hu-HU" dirty="0" smtClean="0"/>
              <a:t> (</a:t>
            </a:r>
            <a:r>
              <a:rPr lang="hu-HU" dirty="0" err="1" smtClean="0"/>
              <a:t>Sw</a:t>
            </a:r>
            <a:r>
              <a:rPr lang="hu-HU" dirty="0" smtClean="0"/>
              <a:t> </a:t>
            </a:r>
            <a:r>
              <a:rPr lang="hu-HU" dirty="0" err="1" smtClean="0"/>
              <a:t>estimation</a:t>
            </a:r>
            <a:r>
              <a:rPr lang="hu-HU" dirty="0" smtClean="0"/>
              <a:t> </a:t>
            </a:r>
            <a:r>
              <a:rPr lang="hu-HU" dirty="0" err="1" smtClean="0"/>
              <a:t>problems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Algorithm</a:t>
            </a:r>
            <a:endParaRPr lang="hu-HU" dirty="0"/>
          </a:p>
        </p:txBody>
      </p:sp>
      <p:sp>
        <p:nvSpPr>
          <p:cNvPr id="4" name="Folyamatábra: Adatok 3"/>
          <p:cNvSpPr/>
          <p:nvPr/>
        </p:nvSpPr>
        <p:spPr>
          <a:xfrm>
            <a:off x="500034" y="1285860"/>
            <a:ext cx="2132477" cy="1428760"/>
          </a:xfrm>
          <a:prstGeom prst="flowChartInputOut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LOG DATA</a:t>
            </a:r>
            <a:endParaRPr lang="hu-HU" dirty="0"/>
          </a:p>
        </p:txBody>
      </p:sp>
      <p:sp>
        <p:nvSpPr>
          <p:cNvPr id="5" name="Folyamatábra: Adatok 4"/>
          <p:cNvSpPr/>
          <p:nvPr/>
        </p:nvSpPr>
        <p:spPr>
          <a:xfrm>
            <a:off x="6786578" y="1285860"/>
            <a:ext cx="2132477" cy="1428760"/>
          </a:xfrm>
          <a:prstGeom prst="flowChartInputOut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Apriori </a:t>
            </a:r>
            <a:r>
              <a:rPr lang="hu-HU" dirty="0" err="1" smtClean="0"/>
              <a:t>data</a:t>
            </a:r>
            <a:endParaRPr lang="hu-HU" dirty="0"/>
          </a:p>
        </p:txBody>
      </p:sp>
      <p:sp>
        <p:nvSpPr>
          <p:cNvPr id="7" name="Folyamatábra: Feldolgozás 6"/>
          <p:cNvSpPr/>
          <p:nvPr/>
        </p:nvSpPr>
        <p:spPr>
          <a:xfrm>
            <a:off x="2357422" y="2928934"/>
            <a:ext cx="1599358" cy="107157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err="1" smtClean="0"/>
              <a:t>Preliminary</a:t>
            </a:r>
            <a:r>
              <a:rPr lang="hu-HU" dirty="0" smtClean="0"/>
              <a:t> </a:t>
            </a:r>
            <a:r>
              <a:rPr lang="hu-HU" dirty="0" err="1" smtClean="0"/>
              <a:t>inversion</a:t>
            </a:r>
            <a:endParaRPr lang="hu-HU" dirty="0"/>
          </a:p>
        </p:txBody>
      </p:sp>
      <p:sp>
        <p:nvSpPr>
          <p:cNvPr id="8" name="Folyamatábra: Döntés 7"/>
          <p:cNvSpPr/>
          <p:nvPr/>
        </p:nvSpPr>
        <p:spPr>
          <a:xfrm>
            <a:off x="5072066" y="3571876"/>
            <a:ext cx="1928826" cy="1292313"/>
          </a:xfrm>
          <a:prstGeom prst="flowChartDecisi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err="1" smtClean="0"/>
              <a:t>Quality</a:t>
            </a:r>
            <a:r>
              <a:rPr lang="hu-HU" dirty="0" smtClean="0"/>
              <a:t> </a:t>
            </a:r>
            <a:r>
              <a:rPr lang="hu-HU" dirty="0" err="1" smtClean="0"/>
              <a:t>control</a:t>
            </a:r>
            <a:endParaRPr lang="hu-HU" dirty="0"/>
          </a:p>
        </p:txBody>
      </p:sp>
      <p:sp>
        <p:nvSpPr>
          <p:cNvPr id="9" name="Folyamatábra: Lyukkártya 8"/>
          <p:cNvSpPr/>
          <p:nvPr/>
        </p:nvSpPr>
        <p:spPr>
          <a:xfrm>
            <a:off x="4071934" y="1571612"/>
            <a:ext cx="1271590" cy="1018986"/>
          </a:xfrm>
          <a:prstGeom prst="flowChartPunchedCar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err="1" smtClean="0"/>
              <a:t>Inversion</a:t>
            </a:r>
            <a:r>
              <a:rPr lang="hu-HU" dirty="0" smtClean="0"/>
              <a:t> </a:t>
            </a:r>
            <a:r>
              <a:rPr lang="hu-HU" dirty="0" err="1" smtClean="0"/>
              <a:t>model</a:t>
            </a:r>
            <a:endParaRPr lang="hu-HU" dirty="0"/>
          </a:p>
        </p:txBody>
      </p:sp>
      <p:sp>
        <p:nvSpPr>
          <p:cNvPr id="10" name="Folyamatábra: Feldolgozás 9"/>
          <p:cNvSpPr/>
          <p:nvPr/>
        </p:nvSpPr>
        <p:spPr>
          <a:xfrm>
            <a:off x="2357422" y="4572008"/>
            <a:ext cx="1599359" cy="107157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err="1" smtClean="0"/>
              <a:t>Bayesian</a:t>
            </a:r>
            <a:r>
              <a:rPr lang="hu-HU" dirty="0" smtClean="0"/>
              <a:t> </a:t>
            </a:r>
            <a:r>
              <a:rPr lang="hu-HU" dirty="0" err="1" smtClean="0"/>
              <a:t>inversion</a:t>
            </a:r>
            <a:endParaRPr lang="hu-HU" dirty="0"/>
          </a:p>
        </p:txBody>
      </p:sp>
      <p:sp>
        <p:nvSpPr>
          <p:cNvPr id="11" name="Folyamatábra: Befejezés 10"/>
          <p:cNvSpPr/>
          <p:nvPr/>
        </p:nvSpPr>
        <p:spPr>
          <a:xfrm>
            <a:off x="4929190" y="5857892"/>
            <a:ext cx="1347358" cy="444628"/>
          </a:xfrm>
          <a:prstGeom prst="flowChartTermina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err="1" smtClean="0"/>
              <a:t>Results</a:t>
            </a:r>
            <a:endParaRPr lang="hu-HU" dirty="0"/>
          </a:p>
        </p:txBody>
      </p:sp>
      <p:cxnSp>
        <p:nvCxnSpPr>
          <p:cNvPr id="13" name="Szögletes összekötő 12"/>
          <p:cNvCxnSpPr>
            <a:stCxn id="4" idx="4"/>
            <a:endCxn id="7" idx="1"/>
          </p:cNvCxnSpPr>
          <p:nvPr/>
        </p:nvCxnSpPr>
        <p:spPr>
          <a:xfrm rot="16200000" flipH="1">
            <a:off x="1586798" y="2694094"/>
            <a:ext cx="750099" cy="791149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zögletes összekötő 14"/>
          <p:cNvCxnSpPr>
            <a:stCxn id="9" idx="2"/>
            <a:endCxn id="7" idx="3"/>
          </p:cNvCxnSpPr>
          <p:nvPr/>
        </p:nvCxnSpPr>
        <p:spPr>
          <a:xfrm rot="5400000">
            <a:off x="3895195" y="2652184"/>
            <a:ext cx="874121" cy="750949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zögletes összekötő 18"/>
          <p:cNvCxnSpPr>
            <a:stCxn id="5" idx="4"/>
            <a:endCxn id="8" idx="3"/>
          </p:cNvCxnSpPr>
          <p:nvPr/>
        </p:nvCxnSpPr>
        <p:spPr>
          <a:xfrm rot="5400000">
            <a:off x="6675149" y="3040364"/>
            <a:ext cx="1503413" cy="85192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Egyenes összekötő nyíllal 24"/>
          <p:cNvCxnSpPr>
            <a:stCxn id="7" idx="2"/>
            <a:endCxn id="10" idx="0"/>
          </p:cNvCxnSpPr>
          <p:nvPr/>
        </p:nvCxnSpPr>
        <p:spPr>
          <a:xfrm rot="16200000" flipH="1">
            <a:off x="2871349" y="4286255"/>
            <a:ext cx="571504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zögletes összekötő 29"/>
          <p:cNvCxnSpPr>
            <a:stCxn id="7" idx="2"/>
            <a:endCxn id="8" idx="1"/>
          </p:cNvCxnSpPr>
          <p:nvPr/>
        </p:nvCxnSpPr>
        <p:spPr>
          <a:xfrm rot="16200000" flipH="1">
            <a:off x="4005819" y="3151785"/>
            <a:ext cx="217529" cy="191496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zögletes összekötő 32"/>
          <p:cNvCxnSpPr>
            <a:stCxn id="8" idx="2"/>
            <a:endCxn id="10" idx="3"/>
          </p:cNvCxnSpPr>
          <p:nvPr/>
        </p:nvCxnSpPr>
        <p:spPr>
          <a:xfrm rot="5400000">
            <a:off x="4874828" y="3946142"/>
            <a:ext cx="243604" cy="207969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Dia számának helye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14</a:t>
            </a:fld>
            <a:endParaRPr lang="hu-HU"/>
          </a:p>
        </p:txBody>
      </p:sp>
      <p:cxnSp>
        <p:nvCxnSpPr>
          <p:cNvPr id="45" name="Szögletes összekötő 44"/>
          <p:cNvCxnSpPr>
            <a:stCxn id="10" idx="2"/>
            <a:endCxn id="11" idx="1"/>
          </p:cNvCxnSpPr>
          <p:nvPr/>
        </p:nvCxnSpPr>
        <p:spPr>
          <a:xfrm rot="16200000" flipH="1">
            <a:off x="3824832" y="4975848"/>
            <a:ext cx="436628" cy="177208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Results</a:t>
            </a:r>
            <a:r>
              <a:rPr lang="hu-HU" dirty="0" smtClean="0"/>
              <a:t>: </a:t>
            </a:r>
            <a:r>
              <a:rPr lang="hu-HU" dirty="0" err="1" smtClean="0"/>
              <a:t>synthetic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endParaRPr lang="hu-HU" dirty="0"/>
          </a:p>
        </p:txBody>
      </p:sp>
      <p:pic>
        <p:nvPicPr>
          <p:cNvPr id="4" name="Tartalom helye 3" descr="eredmény1_sima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2429086"/>
            <a:ext cx="8229600" cy="2517352"/>
          </a:xfrm>
        </p:spPr>
      </p:pic>
      <p:pic>
        <p:nvPicPr>
          <p:cNvPr id="5" name="Kép 4" descr="eredmény_mudlo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1285861"/>
            <a:ext cx="8215370" cy="5072098"/>
          </a:xfrm>
          <a:prstGeom prst="rect">
            <a:avLst/>
          </a:prstGeom>
        </p:spPr>
      </p:pic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15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Results</a:t>
            </a:r>
            <a:r>
              <a:rPr lang="hu-HU" dirty="0" smtClean="0"/>
              <a:t>: </a:t>
            </a:r>
            <a:r>
              <a:rPr lang="hu-HU" dirty="0" err="1" smtClean="0"/>
              <a:t>synthetic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endParaRPr lang="hu-HU" dirty="0"/>
          </a:p>
        </p:txBody>
      </p:sp>
      <p:pic>
        <p:nvPicPr>
          <p:cNvPr id="7" name="Tartalom helye 6" descr="összehasonlítás2_nocontrol2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428736"/>
            <a:ext cx="8229600" cy="4857783"/>
          </a:xfrm>
        </p:spPr>
      </p:pic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16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normáleloszlá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1142" y="2143116"/>
            <a:ext cx="5342858" cy="3858364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Control</a:t>
            </a:r>
            <a:r>
              <a:rPr lang="hu-HU" dirty="0" smtClean="0"/>
              <a:t> of </a:t>
            </a:r>
            <a:r>
              <a:rPr lang="hu-HU" dirty="0" err="1" smtClean="0"/>
              <a:t>bad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smtClean="0"/>
              <a:t>T</a:t>
            </a:r>
            <a:r>
              <a:rPr lang="en-US" dirty="0" err="1" smtClean="0"/>
              <a:t>est</a:t>
            </a:r>
            <a:r>
              <a:rPr lang="en-US" dirty="0" smtClean="0"/>
              <a:t> on every </a:t>
            </a:r>
            <a:r>
              <a:rPr lang="en-US" dirty="0" err="1" smtClean="0"/>
              <a:t>apriori</a:t>
            </a:r>
            <a:r>
              <a:rPr lang="en-US" dirty="0" smtClean="0"/>
              <a:t> data</a:t>
            </a:r>
          </a:p>
          <a:p>
            <a:pPr lvl="1"/>
            <a:r>
              <a:rPr lang="en-US" dirty="0" smtClean="0"/>
              <a:t>Preliminary inversion: </a:t>
            </a:r>
            <a:r>
              <a:rPr lang="en-US" dirty="0" err="1" smtClean="0"/>
              <a:t>parameter+deviation</a:t>
            </a:r>
            <a:endParaRPr lang="en-US" dirty="0" smtClean="0"/>
          </a:p>
          <a:p>
            <a:endParaRPr lang="hu-HU" dirty="0" smtClean="0"/>
          </a:p>
          <a:p>
            <a:r>
              <a:rPr lang="hu-HU" dirty="0" err="1" smtClean="0"/>
              <a:t>Rejected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left</a:t>
            </a:r>
            <a:r>
              <a:rPr lang="hu-HU" dirty="0" smtClean="0"/>
              <a:t> out of</a:t>
            </a:r>
            <a:br>
              <a:rPr lang="hu-HU" dirty="0" smtClean="0"/>
            </a:b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inversion</a:t>
            </a:r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Results</a:t>
            </a:r>
            <a:r>
              <a:rPr lang="hu-HU" dirty="0" smtClean="0"/>
              <a:t>: </a:t>
            </a:r>
            <a:r>
              <a:rPr lang="hu-HU" dirty="0" err="1" smtClean="0"/>
              <a:t>core</a:t>
            </a:r>
            <a:r>
              <a:rPr lang="hu-HU" dirty="0" smtClean="0"/>
              <a:t> </a:t>
            </a:r>
            <a:r>
              <a:rPr lang="hu-HU" dirty="0" err="1" smtClean="0"/>
              <a:t>porosity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real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 descr="konfi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3" y="1299966"/>
            <a:ext cx="7925439" cy="5272305"/>
          </a:xfrm>
          <a:prstGeom prst="rect">
            <a:avLst/>
          </a:prstGeom>
        </p:spPr>
      </p:pic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 descr="sűrítv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8772772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19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Introduction</a:t>
            </a:r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2</a:t>
            </a:fld>
            <a:endParaRPr lang="hu-HU"/>
          </a:p>
        </p:txBody>
      </p:sp>
      <p:cxnSp>
        <p:nvCxnSpPr>
          <p:cNvPr id="11" name="Egyenes összekötő 10"/>
          <p:cNvCxnSpPr/>
          <p:nvPr/>
        </p:nvCxnSpPr>
        <p:spPr>
          <a:xfrm rot="10800000">
            <a:off x="2071670" y="2285992"/>
            <a:ext cx="1857388" cy="928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Egyenes összekötő 13"/>
          <p:cNvCxnSpPr/>
          <p:nvPr/>
        </p:nvCxnSpPr>
        <p:spPr>
          <a:xfrm rot="10800000" flipV="1">
            <a:off x="1928794" y="3357562"/>
            <a:ext cx="2000264" cy="16430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/>
        </p:nvCxnSpPr>
        <p:spPr>
          <a:xfrm flipV="1">
            <a:off x="4929190" y="2214554"/>
            <a:ext cx="2000264" cy="928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Egyenes összekötő 18"/>
          <p:cNvCxnSpPr/>
          <p:nvPr/>
        </p:nvCxnSpPr>
        <p:spPr>
          <a:xfrm>
            <a:off x="4929190" y="3357562"/>
            <a:ext cx="1785950" cy="16430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Szövegdoboz 26"/>
          <p:cNvSpPr txBox="1"/>
          <p:nvPr/>
        </p:nvSpPr>
        <p:spPr>
          <a:xfrm>
            <a:off x="928662" y="1714488"/>
            <a:ext cx="851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err="1" smtClean="0"/>
              <a:t>Logs</a:t>
            </a:r>
            <a:endParaRPr lang="hu-HU" sz="2800" dirty="0"/>
          </a:p>
        </p:txBody>
      </p:sp>
      <p:sp>
        <p:nvSpPr>
          <p:cNvPr id="28" name="Szövegdoboz 27"/>
          <p:cNvSpPr txBox="1"/>
          <p:nvPr/>
        </p:nvSpPr>
        <p:spPr>
          <a:xfrm>
            <a:off x="1000100" y="4857760"/>
            <a:ext cx="1083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err="1" smtClean="0"/>
              <a:t>Cores</a:t>
            </a:r>
            <a:endParaRPr lang="hu-HU" sz="2800" dirty="0"/>
          </a:p>
        </p:txBody>
      </p:sp>
      <p:sp>
        <p:nvSpPr>
          <p:cNvPr id="29" name="Szövegdoboz 28"/>
          <p:cNvSpPr txBox="1"/>
          <p:nvPr/>
        </p:nvSpPr>
        <p:spPr>
          <a:xfrm>
            <a:off x="7072330" y="1785926"/>
            <a:ext cx="1258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err="1" smtClean="0"/>
              <a:t>Mudlog</a:t>
            </a:r>
            <a:endParaRPr lang="hu-HU" sz="2800" dirty="0"/>
          </a:p>
        </p:txBody>
      </p:sp>
      <p:sp>
        <p:nvSpPr>
          <p:cNvPr id="30" name="Szövegdoboz 29"/>
          <p:cNvSpPr txBox="1"/>
          <p:nvPr/>
        </p:nvSpPr>
        <p:spPr>
          <a:xfrm>
            <a:off x="7000892" y="4786322"/>
            <a:ext cx="914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err="1" smtClean="0"/>
              <a:t>Tests</a:t>
            </a:r>
            <a:endParaRPr lang="hu-HU" sz="28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857364"/>
            <a:ext cx="1500188" cy="34242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6" name="Szövegdoboz 35"/>
          <p:cNvSpPr txBox="1"/>
          <p:nvPr/>
        </p:nvSpPr>
        <p:spPr>
          <a:xfrm>
            <a:off x="4572000" y="4857760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HC</a:t>
            </a:r>
            <a:endParaRPr lang="hu-HU" dirty="0"/>
          </a:p>
        </p:txBody>
      </p:sp>
      <p:cxnSp>
        <p:nvCxnSpPr>
          <p:cNvPr id="38" name="Egyenes összekötő 37"/>
          <p:cNvCxnSpPr/>
          <p:nvPr/>
        </p:nvCxnSpPr>
        <p:spPr>
          <a:xfrm>
            <a:off x="4429124" y="485776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Conclusions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err="1" smtClean="0"/>
              <a:t>Different</a:t>
            </a:r>
            <a:r>
              <a:rPr lang="hu-HU" dirty="0" smtClean="0"/>
              <a:t> </a:t>
            </a:r>
            <a:r>
              <a:rPr lang="hu-HU" dirty="0" err="1" smtClean="0"/>
              <a:t>methods</a:t>
            </a:r>
            <a:r>
              <a:rPr lang="hu-HU" dirty="0" smtClean="0"/>
              <a:t> – </a:t>
            </a:r>
            <a:r>
              <a:rPr lang="hu-HU" dirty="0" err="1" smtClean="0"/>
              <a:t>different</a:t>
            </a:r>
            <a:r>
              <a:rPr lang="hu-HU" dirty="0" smtClean="0"/>
              <a:t> </a:t>
            </a:r>
            <a:r>
              <a:rPr lang="hu-HU" dirty="0" err="1" smtClean="0"/>
              <a:t>results</a:t>
            </a:r>
            <a:endParaRPr lang="hu-HU" dirty="0" smtClean="0"/>
          </a:p>
          <a:p>
            <a:pPr lvl="1"/>
            <a:r>
              <a:rPr lang="hu-HU" dirty="0" err="1" smtClean="0"/>
              <a:t>Resolution</a:t>
            </a:r>
            <a:r>
              <a:rPr lang="hu-HU" dirty="0" smtClean="0"/>
              <a:t>, </a:t>
            </a:r>
            <a:r>
              <a:rPr lang="hu-HU" dirty="0" err="1" smtClean="0"/>
              <a:t>invasion</a:t>
            </a:r>
            <a:r>
              <a:rPr lang="hu-HU" dirty="0" smtClean="0"/>
              <a:t> </a:t>
            </a:r>
            <a:r>
              <a:rPr lang="hu-HU" dirty="0" err="1" smtClean="0"/>
              <a:t>depth</a:t>
            </a:r>
            <a:endParaRPr lang="hu-HU" dirty="0" smtClean="0"/>
          </a:p>
          <a:p>
            <a:pPr lvl="1"/>
            <a:r>
              <a:rPr lang="hu-HU" dirty="0" err="1" smtClean="0"/>
              <a:t>Secondary</a:t>
            </a:r>
            <a:r>
              <a:rPr lang="hu-HU" dirty="0" smtClean="0"/>
              <a:t> </a:t>
            </a:r>
            <a:r>
              <a:rPr lang="hu-HU" dirty="0" err="1" smtClean="0"/>
              <a:t>porosity</a:t>
            </a:r>
            <a:r>
              <a:rPr lang="hu-HU" dirty="0" smtClean="0"/>
              <a:t>, </a:t>
            </a:r>
            <a:r>
              <a:rPr lang="hu-HU" dirty="0" err="1" smtClean="0"/>
              <a:t>immobile</a:t>
            </a:r>
            <a:r>
              <a:rPr lang="hu-HU" dirty="0" smtClean="0"/>
              <a:t> </a:t>
            </a:r>
            <a:r>
              <a:rPr lang="hu-HU" dirty="0" err="1" smtClean="0"/>
              <a:t>water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err="1" smtClean="0"/>
              <a:t>Controlled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– more </a:t>
            </a:r>
            <a:r>
              <a:rPr lang="hu-HU" dirty="0" err="1" smtClean="0"/>
              <a:t>accurate</a:t>
            </a:r>
            <a:r>
              <a:rPr lang="hu-HU" dirty="0" smtClean="0"/>
              <a:t> </a:t>
            </a:r>
            <a:r>
              <a:rPr lang="hu-HU" dirty="0" err="1" smtClean="0"/>
              <a:t>results</a:t>
            </a:r>
            <a:endParaRPr lang="hu-HU" dirty="0" smtClean="0"/>
          </a:p>
          <a:p>
            <a:pPr lvl="1"/>
            <a:r>
              <a:rPr lang="hu-HU" dirty="0" err="1" smtClean="0"/>
              <a:t>Smoothing</a:t>
            </a:r>
            <a:r>
              <a:rPr lang="hu-HU" dirty="0" smtClean="0"/>
              <a:t> </a:t>
            </a:r>
            <a:r>
              <a:rPr lang="hu-HU" dirty="0" err="1" smtClean="0"/>
              <a:t>effect</a:t>
            </a:r>
            <a:endParaRPr lang="hu-HU" dirty="0" smtClean="0"/>
          </a:p>
          <a:p>
            <a:pPr lvl="1"/>
            <a:endParaRPr lang="hu-HU" dirty="0"/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 lvl="1" algn="r">
              <a:buNone/>
            </a:pPr>
            <a:r>
              <a:rPr lang="hu-HU" dirty="0" err="1" smtClean="0"/>
              <a:t>Thank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your</a:t>
            </a:r>
            <a:r>
              <a:rPr lang="hu-HU" dirty="0" smtClean="0"/>
              <a:t> </a:t>
            </a:r>
            <a:r>
              <a:rPr lang="hu-HU" dirty="0" err="1" smtClean="0"/>
              <a:t>attention</a:t>
            </a:r>
            <a:r>
              <a:rPr lang="hu-HU" dirty="0" smtClean="0"/>
              <a:t>!</a:t>
            </a:r>
            <a:endParaRPr lang="hu-HU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20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Well</a:t>
            </a:r>
            <a:r>
              <a:rPr lang="hu-HU" dirty="0" smtClean="0"/>
              <a:t> log </a:t>
            </a:r>
            <a:r>
              <a:rPr lang="hu-HU" dirty="0" err="1" smtClean="0"/>
              <a:t>interpretation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Reservoir parameters: </a:t>
            </a:r>
            <a:endParaRPr lang="hu-HU" dirty="0" smtClean="0"/>
          </a:p>
          <a:p>
            <a:pPr lvl="1"/>
            <a:r>
              <a:rPr lang="hu-HU" dirty="0" smtClean="0"/>
              <a:t>VSH,VSS,POR,SW,SCH,PERM,etc.</a:t>
            </a:r>
          </a:p>
          <a:p>
            <a:endParaRPr lang="hu-HU" dirty="0" smtClean="0"/>
          </a:p>
          <a:p>
            <a:endParaRPr lang="hu-HU" dirty="0" smtClean="0"/>
          </a:p>
          <a:p>
            <a:r>
              <a:rPr lang="en-US" dirty="0" smtClean="0"/>
              <a:t>Measured </a:t>
            </a:r>
            <a:r>
              <a:rPr lang="en-US" dirty="0" smtClean="0"/>
              <a:t>data: well logs</a:t>
            </a:r>
            <a:endParaRPr lang="hu-HU" dirty="0" smtClean="0"/>
          </a:p>
          <a:p>
            <a:pPr lvl="1"/>
            <a:r>
              <a:rPr lang="hu-HU" dirty="0" smtClean="0"/>
              <a:t>GR,SP,R,CN,DEN,DT,PE,etc.</a:t>
            </a:r>
            <a:endParaRPr lang="en-US" dirty="0" smtClean="0"/>
          </a:p>
          <a:p>
            <a:endParaRPr lang="hu-HU" dirty="0" smtClean="0"/>
          </a:p>
          <a:p>
            <a:r>
              <a:rPr lang="hu-HU" dirty="0" smtClean="0"/>
              <a:t>Rock </a:t>
            </a:r>
            <a:r>
              <a:rPr lang="hu-HU" dirty="0" err="1" smtClean="0"/>
              <a:t>physical</a:t>
            </a:r>
            <a:r>
              <a:rPr lang="hu-HU" dirty="0" smtClean="0"/>
              <a:t> </a:t>
            </a:r>
            <a:r>
              <a:rPr lang="hu-HU" dirty="0" err="1" smtClean="0"/>
              <a:t>equations</a:t>
            </a:r>
            <a:endParaRPr lang="en-US" dirty="0" smtClean="0"/>
          </a:p>
          <a:p>
            <a:endParaRPr lang="hu-HU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Inversion</a:t>
            </a:r>
            <a:r>
              <a:rPr lang="hu-HU" dirty="0" smtClean="0"/>
              <a:t> </a:t>
            </a:r>
            <a:r>
              <a:rPr lang="hu-HU" dirty="0" err="1" smtClean="0"/>
              <a:t>theory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err="1" smtClean="0"/>
              <a:t>Overdefined</a:t>
            </a:r>
            <a:r>
              <a:rPr lang="hu-HU" dirty="0" smtClean="0"/>
              <a:t> </a:t>
            </a:r>
            <a:r>
              <a:rPr lang="hu-HU" dirty="0" err="1" smtClean="0"/>
              <a:t>problem</a:t>
            </a:r>
            <a:endParaRPr lang="hu-HU" dirty="0" smtClean="0"/>
          </a:p>
          <a:p>
            <a:r>
              <a:rPr lang="hu-HU" dirty="0" smtClean="0"/>
              <a:t>More </a:t>
            </a:r>
            <a:r>
              <a:rPr lang="hu-HU" dirty="0" err="1" smtClean="0"/>
              <a:t>data</a:t>
            </a:r>
            <a:r>
              <a:rPr lang="hu-HU" dirty="0" smtClean="0"/>
              <a:t> – more </a:t>
            </a:r>
            <a:r>
              <a:rPr lang="hu-HU" dirty="0" err="1" smtClean="0"/>
              <a:t>accurate</a:t>
            </a:r>
            <a:r>
              <a:rPr lang="hu-HU" dirty="0" smtClean="0"/>
              <a:t> </a:t>
            </a:r>
            <a:r>
              <a:rPr lang="hu-HU" dirty="0" err="1" smtClean="0"/>
              <a:t>results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err="1" smtClean="0"/>
              <a:t>Simple</a:t>
            </a:r>
            <a:r>
              <a:rPr lang="hu-HU" dirty="0" smtClean="0"/>
              <a:t> rock </a:t>
            </a:r>
            <a:r>
              <a:rPr lang="hu-HU" dirty="0" err="1" smtClean="0"/>
              <a:t>model</a:t>
            </a:r>
            <a:r>
              <a:rPr lang="hu-HU" dirty="0" smtClean="0"/>
              <a:t> – POR,VSH,SW</a:t>
            </a:r>
          </a:p>
          <a:p>
            <a:r>
              <a:rPr lang="hu-HU" dirty="0" smtClean="0"/>
              <a:t>Independent </a:t>
            </a:r>
            <a:r>
              <a:rPr lang="hu-HU" dirty="0" err="1" smtClean="0"/>
              <a:t>depth</a:t>
            </a:r>
            <a:r>
              <a:rPr lang="hu-HU" dirty="0" smtClean="0"/>
              <a:t> </a:t>
            </a:r>
            <a:r>
              <a:rPr lang="hu-HU" dirty="0" err="1" smtClean="0"/>
              <a:t>points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Apriori </a:t>
            </a:r>
            <a:r>
              <a:rPr lang="hu-HU" dirty="0" err="1" smtClean="0"/>
              <a:t>information</a:t>
            </a:r>
            <a:endParaRPr lang="hu-HU" dirty="0" smtClean="0"/>
          </a:p>
          <a:p>
            <a:pPr lvl="1"/>
            <a:r>
              <a:rPr lang="hu-HU" dirty="0" err="1" smtClean="0"/>
              <a:t>Direct</a:t>
            </a:r>
            <a:r>
              <a:rPr lang="hu-HU" dirty="0" smtClean="0"/>
              <a:t> </a:t>
            </a:r>
            <a:r>
              <a:rPr lang="hu-HU" dirty="0" err="1" smtClean="0"/>
              <a:t>measurements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rock </a:t>
            </a:r>
            <a:r>
              <a:rPr lang="hu-HU" dirty="0" err="1" smtClean="0"/>
              <a:t>parameters</a:t>
            </a:r>
            <a:endParaRPr lang="hu-HU" dirty="0" smtClean="0"/>
          </a:p>
          <a:p>
            <a:pPr lvl="1"/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pPr lvl="1">
              <a:buNone/>
            </a:pPr>
            <a:endParaRPr lang="hu-HU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Theory</a:t>
            </a:r>
            <a:r>
              <a:rPr lang="hu-HU" dirty="0" smtClean="0"/>
              <a:t> – </a:t>
            </a:r>
            <a:r>
              <a:rPr lang="hu-HU" dirty="0" err="1" smtClean="0"/>
              <a:t>classic</a:t>
            </a:r>
            <a:r>
              <a:rPr lang="hu-HU" dirty="0" smtClean="0"/>
              <a:t> </a:t>
            </a:r>
            <a:r>
              <a:rPr lang="hu-HU" dirty="0" err="1" smtClean="0"/>
              <a:t>inversion</a:t>
            </a:r>
            <a:endParaRPr lang="hu-HU" dirty="0"/>
          </a:p>
        </p:txBody>
      </p:sp>
      <p:sp>
        <p:nvSpPr>
          <p:cNvPr id="4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smtClean="0"/>
              <a:t>Log </a:t>
            </a:r>
            <a:r>
              <a:rPr lang="hu-HU" dirty="0" err="1" smtClean="0"/>
              <a:t>values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probability</a:t>
            </a:r>
            <a:r>
              <a:rPr lang="hu-HU" dirty="0" smtClean="0"/>
              <a:t>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	</a:t>
            </a:r>
            <a:endParaRPr lang="hu-HU" dirty="0" smtClean="0"/>
          </a:p>
          <a:p>
            <a:pPr lvl="1"/>
            <a:r>
              <a:rPr lang="hu-HU" dirty="0" err="1" smtClean="0"/>
              <a:t>Density</a:t>
            </a:r>
            <a:r>
              <a:rPr lang="hu-HU" dirty="0" smtClean="0"/>
              <a:t> </a:t>
            </a:r>
            <a:r>
              <a:rPr lang="hu-HU" dirty="0" err="1" smtClean="0"/>
              <a:t>function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log </a:t>
            </a:r>
            <a:r>
              <a:rPr lang="hu-HU" dirty="0" err="1" smtClean="0"/>
              <a:t>values</a:t>
            </a:r>
            <a:r>
              <a:rPr lang="hu-HU" dirty="0" smtClean="0"/>
              <a:t>:</a:t>
            </a:r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 lvl="1">
              <a:buFont typeface="Verdana" pitchFamily="34" charset="0"/>
              <a:buNone/>
            </a:pPr>
            <a:r>
              <a:rPr lang="hu-HU" dirty="0" err="1" smtClean="0"/>
              <a:t>Likelihood-function</a:t>
            </a:r>
            <a:r>
              <a:rPr lang="hu-HU" dirty="0" smtClean="0"/>
              <a:t>: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5</a:t>
            </a:fld>
            <a:endParaRPr lang="hu-HU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1343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1343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0" y="1428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0" y="1352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0" y="1428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5856" name="Picture 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2786058"/>
            <a:ext cx="4524375" cy="895350"/>
          </a:xfrm>
          <a:prstGeom prst="rect">
            <a:avLst/>
          </a:prstGeom>
          <a:noFill/>
        </p:spPr>
      </p:pic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0" y="1352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5859" name="Picture 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572008"/>
            <a:ext cx="4972050" cy="971550"/>
          </a:xfrm>
          <a:prstGeom prst="rect">
            <a:avLst/>
          </a:prstGeom>
          <a:noFill/>
        </p:spPr>
      </p:pic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0" y="1428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3929066"/>
            <a:ext cx="3140280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Gaussian </a:t>
            </a:r>
            <a:r>
              <a:rPr lang="hu-HU" dirty="0" err="1" smtClean="0"/>
              <a:t>method</a:t>
            </a:r>
            <a:endParaRPr lang="hu-HU" dirty="0"/>
          </a:p>
        </p:txBody>
      </p:sp>
      <p:pic>
        <p:nvPicPr>
          <p:cNvPr id="4" name="Tartalom helye 3" descr="sima_inverzio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52952" y="1406810"/>
            <a:ext cx="6638096" cy="4561905"/>
          </a:xfrm>
        </p:spPr>
      </p:pic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6</a:t>
            </a:fld>
            <a:endParaRPr lang="hu-HU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1285860"/>
            <a:ext cx="3343275" cy="704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2285984" y="5072074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p1</a:t>
            </a:r>
            <a:endParaRPr lang="hu-H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5500694" y="51435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p2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Theory</a:t>
            </a:r>
            <a:r>
              <a:rPr lang="hu-HU" dirty="0" smtClean="0"/>
              <a:t> – </a:t>
            </a:r>
            <a:r>
              <a:rPr lang="hu-HU" dirty="0" err="1" smtClean="0"/>
              <a:t>bayesian</a:t>
            </a:r>
            <a:r>
              <a:rPr lang="hu-HU" dirty="0" smtClean="0"/>
              <a:t> </a:t>
            </a:r>
            <a:r>
              <a:rPr lang="hu-HU" dirty="0" err="1" smtClean="0"/>
              <a:t>inversion</a:t>
            </a:r>
            <a:endParaRPr lang="hu-H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357298"/>
            <a:ext cx="26955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7</a:t>
            </a:fld>
            <a:endParaRPr lang="hu-HU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1428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1428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2500306"/>
            <a:ext cx="4972050" cy="971550"/>
          </a:xfrm>
          <a:prstGeom prst="rect">
            <a:avLst/>
          </a:prstGeom>
          <a:noFill/>
        </p:spPr>
      </p:pic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0" y="1428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929066"/>
            <a:ext cx="4143375" cy="895350"/>
          </a:xfrm>
          <a:prstGeom prst="rect">
            <a:avLst/>
          </a:prstGeom>
          <a:noFill/>
        </p:spPr>
      </p:pic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1352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3809" name="Picture 1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5500702"/>
            <a:ext cx="5800725" cy="704850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714620"/>
            <a:ext cx="1300172" cy="571504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071942"/>
            <a:ext cx="947740" cy="611445"/>
          </a:xfrm>
          <a:prstGeom prst="rect">
            <a:avLst/>
          </a:prstGeom>
          <a:noFill/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942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3805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357298"/>
            <a:ext cx="5248275" cy="619125"/>
          </a:xfrm>
          <a:prstGeom prst="rect">
            <a:avLst/>
          </a:prstGeom>
          <a:noFill/>
        </p:spPr>
      </p:pic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Bayesian</a:t>
            </a:r>
            <a:r>
              <a:rPr lang="hu-HU" dirty="0" smtClean="0"/>
              <a:t> </a:t>
            </a:r>
            <a:r>
              <a:rPr lang="hu-HU" dirty="0" err="1" smtClean="0"/>
              <a:t>effect</a:t>
            </a:r>
            <a:endParaRPr lang="hu-HU" dirty="0"/>
          </a:p>
        </p:txBody>
      </p:sp>
      <p:pic>
        <p:nvPicPr>
          <p:cNvPr id="4" name="Tartalom helye 3" descr="maghatas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33904" y="1263953"/>
            <a:ext cx="6876191" cy="4847619"/>
          </a:xfr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8</a:t>
            </a:fld>
            <a:endParaRPr lang="hu-H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hu-H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214422"/>
            <a:ext cx="3581400" cy="8477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1" name="Szövegdoboz 10"/>
          <p:cNvSpPr txBox="1"/>
          <p:nvPr/>
        </p:nvSpPr>
        <p:spPr>
          <a:xfrm>
            <a:off x="2285984" y="5072074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p1</a:t>
            </a:r>
            <a:endParaRPr lang="hu-H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5572132" y="528638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p2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Bayesian</a:t>
            </a:r>
            <a:r>
              <a:rPr lang="hu-HU" dirty="0" smtClean="0"/>
              <a:t> </a:t>
            </a:r>
            <a:r>
              <a:rPr lang="hu-HU" dirty="0" err="1" smtClean="0"/>
              <a:t>effect</a:t>
            </a:r>
            <a:endParaRPr lang="hu-HU" dirty="0"/>
          </a:p>
        </p:txBody>
      </p:sp>
      <p:pic>
        <p:nvPicPr>
          <p:cNvPr id="4" name="Tartalom helye 3" descr="bayes_inv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29142" y="1268714"/>
            <a:ext cx="6885715" cy="4838096"/>
          </a:xfr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16F5B-0A55-417D-BCC2-47431BA50386}" type="slidenum">
              <a:rPr lang="hu-HU" smtClean="0"/>
              <a:pPr/>
              <a:t>9</a:t>
            </a:fld>
            <a:endParaRPr lang="hu-H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214422"/>
            <a:ext cx="5800725" cy="70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8" name="Szövegdoboz 7"/>
          <p:cNvSpPr txBox="1"/>
          <p:nvPr/>
        </p:nvSpPr>
        <p:spPr>
          <a:xfrm>
            <a:off x="2285984" y="5072074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p1</a:t>
            </a:r>
            <a:endParaRPr lang="hu-H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500694" y="521495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p2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5572132" y="5929330"/>
            <a:ext cx="2351028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000" dirty="0" err="1" smtClean="0">
                <a:latin typeface="Calibri" pitchFamily="34" charset="0"/>
                <a:cs typeface="Calibri" pitchFamily="34" charset="0"/>
              </a:rPr>
              <a:t>Deviation</a:t>
            </a:r>
            <a:r>
              <a:rPr lang="hu-HU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hu-HU" sz="2000" dirty="0" err="1" smtClean="0">
                <a:latin typeface="Calibri" pitchFamily="34" charset="0"/>
                <a:cs typeface="Calibri" pitchFamily="34" charset="0"/>
              </a:rPr>
              <a:t>estimation</a:t>
            </a:r>
            <a:endParaRPr lang="hu-HU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ó">
  <a:themeElements>
    <a:clrScheme name="Origó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ó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ó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1300</TotalTime>
  <Words>258</Words>
  <Application>Microsoft Office PowerPoint</Application>
  <PresentationFormat>Diavetítés a képernyőre (4:3 oldalarány)</PresentationFormat>
  <Paragraphs>115</Paragraphs>
  <Slides>20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1" baseType="lpstr">
      <vt:lpstr>Origó</vt:lpstr>
      <vt:lpstr>Petrophysical inversion of well log data with apriori information</vt:lpstr>
      <vt:lpstr>Introduction</vt:lpstr>
      <vt:lpstr>Well log interpretation</vt:lpstr>
      <vt:lpstr>Inversion theory</vt:lpstr>
      <vt:lpstr>Theory – classic inversion</vt:lpstr>
      <vt:lpstr>Gaussian method</vt:lpstr>
      <vt:lpstr>Theory – bayesian inversion</vt:lpstr>
      <vt:lpstr>Bayesian effect</vt:lpstr>
      <vt:lpstr>Bayesian effect</vt:lpstr>
      <vt:lpstr>Apriori data could be:</vt:lpstr>
      <vt:lpstr>Core data</vt:lpstr>
      <vt:lpstr>MUDLOG</vt:lpstr>
      <vt:lpstr>Test</vt:lpstr>
      <vt:lpstr>Algorithm</vt:lpstr>
      <vt:lpstr>Results: synthetic data</vt:lpstr>
      <vt:lpstr>Results: synthetic data</vt:lpstr>
      <vt:lpstr>Control of bad data points</vt:lpstr>
      <vt:lpstr>Results: core porosity on real data</vt:lpstr>
      <vt:lpstr>19. dia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Inversion of well log data with apriori information</dc:title>
  <dc:creator>Somi</dc:creator>
  <cp:lastModifiedBy>Somi</cp:lastModifiedBy>
  <cp:revision>143</cp:revision>
  <dcterms:created xsi:type="dcterms:W3CDTF">2013-03-28T16:28:01Z</dcterms:created>
  <dcterms:modified xsi:type="dcterms:W3CDTF">2013-04-05T20:40:17Z</dcterms:modified>
</cp:coreProperties>
</file>